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2" r:id="rId3"/>
    <p:sldId id="258" r:id="rId4"/>
    <p:sldId id="264" r:id="rId5"/>
    <p:sldId id="265" r:id="rId6"/>
    <p:sldId id="266" r:id="rId7"/>
    <p:sldId id="300" r:id="rId8"/>
    <p:sldId id="302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2" r:id="rId19"/>
    <p:sldId id="313" r:id="rId20"/>
    <p:sldId id="314" r:id="rId21"/>
    <p:sldId id="315" r:id="rId22"/>
    <p:sldId id="316" r:id="rId23"/>
    <p:sldId id="318" r:id="rId24"/>
    <p:sldId id="319" r:id="rId25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10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192" y="2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A9A3E-CDE2-B64E-8B4C-813DD2807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09944F-349A-7B4A-B42A-F6B0B7AE60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B4789-A165-CD4D-9610-34080134B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81B2-4C11-4A43-B6CA-025C139007E9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3EDD1-B964-204D-931A-60775C8D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4DCE7-9A0E-964F-9C78-BCE89CF81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16A5-D1D6-E945-A102-93C785F14E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703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134D-C8E6-C640-8D64-1F9537119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73BB51-8CBD-E641-B74E-799208983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0D546-EC2C-034E-A6AE-87918F290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81B2-4C11-4A43-B6CA-025C139007E9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61CE8-8BF1-4144-90AC-74579E6BE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46B5C-F76F-7143-BC44-BBC4C9D5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16A5-D1D6-E945-A102-93C785F14E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6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9BE13F-FD08-3144-998C-D6FD193BE8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DEB9BE-E844-DD4D-85FF-7ACA3F92B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88C8E-6F2F-D049-931D-C5A0FC07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81B2-4C11-4A43-B6CA-025C139007E9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FBBF9-6600-6449-B546-12037B722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EF4C4-8C3C-2D4A-A692-7CF03F5B5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16A5-D1D6-E945-A102-93C785F14E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549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3A8BA-DEBD-C244-B54F-0867C69B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BF37-57A3-1149-BD9B-BA34AE4DE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6F0D2-E112-6741-9E2E-3F25F7137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81B2-4C11-4A43-B6CA-025C139007E9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5ED2A-7E30-ED43-9C80-B2C084042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418A7-3967-4442-8514-9A53DB6F9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16A5-D1D6-E945-A102-93C785F14E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038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A973A-8AB5-6D46-8117-DC368C61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47CEF-F258-0D46-8461-EF011B7DB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65504-8944-E74F-A2A5-9B483F4F9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81B2-4C11-4A43-B6CA-025C139007E9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5102A-FA3C-2142-8DAA-EB5FCD4D6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5E77E-FEB1-FD40-8CC5-F5E6F17E5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16A5-D1D6-E945-A102-93C785F14E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672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B78B-E758-5142-BEFA-450D8084C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16B6-1D7A-FA4F-BEC1-30AE9F723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8DC8C1-D8C3-8545-8018-46EBAB06C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5D6E1-8FC1-4042-A389-C38F72E6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81B2-4C11-4A43-B6CA-025C139007E9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C6224-FD84-C748-9D28-974372409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289F3-1B23-E34D-8F57-3BECBEEE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16A5-D1D6-E945-A102-93C785F14E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6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1BD45-80D7-624D-A29C-A70F2B863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AE3C9-7426-1443-BF1B-099714788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01C45-A78E-0946-98D3-9D0EAAAFF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274F92-FC39-0141-9FEC-12579C4A1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E820B1-410B-B745-9EB8-9FA087CA0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86ED51-A36F-8A40-9124-55526D627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81B2-4C11-4A43-B6CA-025C139007E9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9D4BD3-E333-F44C-80A9-3EB83BB7A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B210E9-B85F-524E-BD21-CD8F11D38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16A5-D1D6-E945-A102-93C785F14E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79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9BB4-1B3D-1D49-9840-9C164108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01A19D-4BB2-F94F-9C41-1AF31A1A3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81B2-4C11-4A43-B6CA-025C139007E9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6913EB-9208-E14C-BBA9-0518FDE17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23CDA3-CE77-C741-9235-260187F21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16A5-D1D6-E945-A102-93C785F14E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85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FAAFCD-F241-BB42-8B4D-48E16F6B9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81B2-4C11-4A43-B6CA-025C139007E9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4FBD11-F719-4A46-B3E4-1CD11C2CE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C2BDB-50E3-864F-B687-1847D8F08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16A5-D1D6-E945-A102-93C785F14E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52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873A-8191-014D-B20A-C0EAF527A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4960C-2FEE-9949-AC90-8EC964CE9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9D723-6E26-C040-974F-CB3EB0B85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34D68-3D2B-B046-9F38-CB767F50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81B2-4C11-4A43-B6CA-025C139007E9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72E39-7FE0-C749-8713-DCC717CDF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82F35-F4B6-5246-8CB5-72A2C26B0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16A5-D1D6-E945-A102-93C785F14E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93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61FA-CF94-6541-A5E1-703946879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76BAFE-7731-264B-BEC2-970DBD97F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B9FD9-8492-2945-9BAD-29F3EF15D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72A66-0986-6A41-AE2C-30FCD07B8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81B2-4C11-4A43-B6CA-025C139007E9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21D40-7A11-1942-AF96-C88B49B89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F1663-51D5-6348-A691-62456F50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16A5-D1D6-E945-A102-93C785F14E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774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779BA8-B08C-414E-8666-567CE019E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AE0D7-0BAF-4243-9C65-99FBBBB5E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DD27F-A134-8A4E-B8D5-248495CF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881B2-4C11-4A43-B6CA-025C139007E9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2D61E-675B-A24F-8891-0C31CE0A4A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AE4C7-90C1-D14B-8A5D-251E0DF94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216A5-D1D6-E945-A102-93C785F14E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75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rdkm@cas.au.d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tensorflow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nsorflow.org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43A68-9064-134E-8669-D62AB9CED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43435"/>
          </a:xfrm>
        </p:spPr>
        <p:txBody>
          <a:bodyPr/>
          <a:lstStyle/>
          <a:p>
            <a:r>
              <a:rPr lang="en-GB" dirty="0"/>
              <a:t>Visual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C60987-4580-8843-B9ED-65753DBEC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86484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GB"/>
              <a:t>Session 7: </a:t>
            </a:r>
            <a:r>
              <a:rPr lang="en-GB" dirty="0"/>
              <a:t>From shallow to deep learning</a:t>
            </a:r>
          </a:p>
          <a:p>
            <a:r>
              <a:rPr lang="en-GB" dirty="0"/>
              <a:t>(Introducing TensorFlow)</a:t>
            </a:r>
          </a:p>
          <a:p>
            <a:endParaRPr lang="en-GB" dirty="0"/>
          </a:p>
          <a:p>
            <a:r>
              <a:rPr lang="en-GB" dirty="0"/>
              <a:t>Ross Deans Kristensen-McLachlan</a:t>
            </a:r>
          </a:p>
          <a:p>
            <a:r>
              <a:rPr lang="en-GB" dirty="0">
                <a:hlinkClick r:id="rId2"/>
              </a:rPr>
              <a:t>rdkm@cas.au.dk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4925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381FB-A135-C64A-861D-6EE53019C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BE9A81-232D-2846-8EFF-08FFEA8F8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4861" y="1885492"/>
            <a:ext cx="5578943" cy="3087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828444-5E24-874E-B257-C6160048BDD6}"/>
              </a:ext>
            </a:extLst>
          </p:cNvPr>
          <p:cNvSpPr txBox="1"/>
          <p:nvPr/>
        </p:nvSpPr>
        <p:spPr>
          <a:xfrm>
            <a:off x="838200" y="1690688"/>
            <a:ext cx="503360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Backpropagation uses some nifty calculus to tune weights but the process is just like with 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Information is fed forward through the network from the input to output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use the gradients of loss functions from the output layer </a:t>
            </a:r>
            <a:r>
              <a:rPr lang="en-GB" i="1" dirty="0"/>
              <a:t>back </a:t>
            </a:r>
            <a:r>
              <a:rPr lang="en-GB" dirty="0"/>
              <a:t>to the input layer through every node in each hidden layer and adjust the weights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Adjustments to weights are controlled by SGD or a similar optimization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Depending on model complexity, this can be expensive to train!</a:t>
            </a:r>
          </a:p>
        </p:txBody>
      </p:sp>
    </p:spTree>
    <p:extLst>
      <p:ext uri="{BB962C8B-B14F-4D97-AF65-F5344CB8AC3E}">
        <p14:creationId xmlns:p14="http://schemas.microsoft.com/office/powerpoint/2010/main" val="311761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2E58-C232-CC4E-A53A-8D4FAF173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to the logistic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97F7A3-75B4-6944-A025-3F0A1445B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1430" y="1885930"/>
            <a:ext cx="4141007" cy="30861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6E07BB-BFBF-C04E-99FA-7DBDE7C4739E}"/>
              </a:ext>
            </a:extLst>
          </p:cNvPr>
          <p:cNvSpPr txBox="1"/>
          <p:nvPr/>
        </p:nvSpPr>
        <p:spPr>
          <a:xfrm>
            <a:off x="838200" y="1690687"/>
            <a:ext cx="50823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final issue arises when we consider the mathematical properties of the logistic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don’t need to dwell on the maths – we can consider the visual representation to the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we find is that for high and low values of </a:t>
            </a:r>
            <a:r>
              <a:rPr lang="en-GB" i="1" dirty="0"/>
              <a:t>x</a:t>
            </a:r>
            <a:r>
              <a:rPr lang="en-GB" dirty="0"/>
              <a:t> the logistic activation function has gradients approaching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Why might this be a problem?</a:t>
            </a:r>
          </a:p>
        </p:txBody>
      </p:sp>
    </p:spTree>
    <p:extLst>
      <p:ext uri="{BB962C8B-B14F-4D97-AF65-F5344CB8AC3E}">
        <p14:creationId xmlns:p14="http://schemas.microsoft.com/office/powerpoint/2010/main" val="563804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2E58-C232-CC4E-A53A-8D4FAF173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Vanishing gradients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482108-826B-FE49-9491-C6414850A414}"/>
              </a:ext>
            </a:extLst>
          </p:cNvPr>
          <p:cNvSpPr txBox="1"/>
          <p:nvPr/>
        </p:nvSpPr>
        <p:spPr>
          <a:xfrm>
            <a:off x="838200" y="1690687"/>
            <a:ext cx="53409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the gradient of a loss function approaches 0, then the model is not able to adjust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the context of deep neural networks, this a bit of an issue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 the loss is propagated back through the network, the gradients grow increasingly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Ultimately, the model becomes unable to learn any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is known as the </a:t>
            </a:r>
            <a:r>
              <a:rPr lang="en-GB" i="1" dirty="0"/>
              <a:t>vanishing gradient problem</a:t>
            </a:r>
            <a:endParaRPr lang="en-GB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DEBEF409-02D0-F941-9361-BC4DBED6E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9127" y="1989638"/>
            <a:ext cx="5202511" cy="2878723"/>
          </a:xfrm>
        </p:spPr>
      </p:pic>
    </p:spTree>
    <p:extLst>
      <p:ext uri="{BB962C8B-B14F-4D97-AF65-F5344CB8AC3E}">
        <p14:creationId xmlns:p14="http://schemas.microsoft.com/office/powerpoint/2010/main" val="2834960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2E58-C232-CC4E-A53A-8D4FAF173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038BA9-1568-7F48-BEED-BB2498328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86000"/>
            <a:ext cx="4572000" cy="2286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B7E791-FEE3-C742-8911-50E6FB70DEC3}"/>
              </a:ext>
            </a:extLst>
          </p:cNvPr>
          <p:cNvSpPr txBox="1"/>
          <p:nvPr/>
        </p:nvSpPr>
        <p:spPr>
          <a:xfrm>
            <a:off x="838200" y="1690688"/>
            <a:ext cx="5257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problem arises as a result of the mathematical properties of the logistic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One way to solve the vanishing gradient problem is to use a </a:t>
            </a:r>
            <a:r>
              <a:rPr lang="en-GB" i="1" dirty="0"/>
              <a:t>different activation function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common activation function that we’ll be seeing a lot of is called </a:t>
            </a:r>
            <a:r>
              <a:rPr lang="en-GB" i="1" dirty="0" err="1"/>
              <a:t>ReLU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Rectified linear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 err="1"/>
              <a:t>ReLU</a:t>
            </a:r>
            <a:r>
              <a:rPr lang="en-GB" i="1" dirty="0"/>
              <a:t> = max(0, 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For x&lt;0, </a:t>
            </a:r>
            <a:r>
              <a:rPr lang="en-GB" dirty="0" err="1"/>
              <a:t>ReLU</a:t>
            </a:r>
            <a:r>
              <a:rPr lang="en-GB" dirty="0"/>
              <a:t> always returns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For x&gt;0, </a:t>
            </a:r>
            <a:r>
              <a:rPr lang="en-GB" dirty="0" err="1"/>
              <a:t>ReLU</a:t>
            </a:r>
            <a:r>
              <a:rPr lang="en-GB" dirty="0"/>
              <a:t> returns 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Hence, gradient is always either 0 or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No vanishing gradients!</a:t>
            </a:r>
          </a:p>
        </p:txBody>
      </p:sp>
    </p:spTree>
    <p:extLst>
      <p:ext uri="{BB962C8B-B14F-4D97-AF65-F5344CB8AC3E}">
        <p14:creationId xmlns:p14="http://schemas.microsoft.com/office/powerpoint/2010/main" val="3235225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2E58-C232-CC4E-A53A-8D4FAF173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B7E791-FEE3-C742-8911-50E6FB70DEC3}"/>
              </a:ext>
            </a:extLst>
          </p:cNvPr>
          <p:cNvSpPr txBox="1"/>
          <p:nvPr/>
        </p:nvSpPr>
        <p:spPr>
          <a:xfrm>
            <a:off x="838200" y="1690688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C782A-346F-6C4B-8D1B-106D2A0F9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Neural networks are costly to train for a number of reasons</a:t>
            </a:r>
          </a:p>
          <a:p>
            <a:endParaRPr lang="en-GB" dirty="0"/>
          </a:p>
          <a:p>
            <a:r>
              <a:rPr lang="en-GB" dirty="0"/>
              <a:t>Trainable parameters grow exponentially with feature space</a:t>
            </a:r>
          </a:p>
          <a:p>
            <a:pPr lvl="1"/>
            <a:r>
              <a:rPr lang="en-GB" dirty="0"/>
              <a:t>Difficult to learn and optimise</a:t>
            </a:r>
          </a:p>
          <a:p>
            <a:pPr lvl="1"/>
            <a:endParaRPr lang="en-GB" dirty="0"/>
          </a:p>
          <a:p>
            <a:r>
              <a:rPr lang="en-GB" dirty="0"/>
              <a:t>Even if we have time to spend, deep networks can suffer from the vanishing gradient problem</a:t>
            </a:r>
          </a:p>
          <a:p>
            <a:endParaRPr lang="en-GB" dirty="0"/>
          </a:p>
          <a:p>
            <a:r>
              <a:rPr lang="en-GB" dirty="0"/>
              <a:t>To solve all of these problems, we’d need to hand code all of the optimisations into our Neural Network class, define our own </a:t>
            </a:r>
            <a:r>
              <a:rPr lang="en-GB" dirty="0" err="1"/>
              <a:t>ReLU</a:t>
            </a:r>
            <a:r>
              <a:rPr lang="en-GB" dirty="0"/>
              <a:t> activation function, optimise for performance, etc, etc..</a:t>
            </a:r>
          </a:p>
          <a:p>
            <a:endParaRPr lang="en-GB" dirty="0"/>
          </a:p>
          <a:p>
            <a:r>
              <a:rPr lang="en-GB" dirty="0"/>
              <a:t>Another solution is to use a library which does all this for us…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2263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2E80D5-AE59-3340-95DA-FF895BC24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Break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93DBF1-7BE5-0944-862C-F755804E62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434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6A2A40-C57E-034D-9ED6-76BE7B80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TensorFlow</a:t>
            </a:r>
          </a:p>
        </p:txBody>
      </p:sp>
      <p:pic>
        <p:nvPicPr>
          <p:cNvPr id="1026" name="Picture 2" descr="TensorFlow - Wikipedia">
            <a:extLst>
              <a:ext uri="{FF2B5EF4-FFF2-40B4-BE49-F238E27FC236}">
                <a16:creationId xmlns:a16="http://schemas.microsoft.com/office/drawing/2014/main" id="{59222F45-6F86-E045-99E3-F0E8C23A15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923" y="1977161"/>
            <a:ext cx="4210878" cy="350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07160-954C-F240-A675-38035852574D}"/>
              </a:ext>
            </a:extLst>
          </p:cNvPr>
          <p:cNvSpPr txBox="1"/>
          <p:nvPr/>
        </p:nvSpPr>
        <p:spPr>
          <a:xfrm>
            <a:off x="838200" y="1690688"/>
            <a:ext cx="53903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the rest of this module, we’ll be making extensive use of a package called </a:t>
            </a:r>
            <a:r>
              <a:rPr lang="en-GB" i="1" dirty="0"/>
              <a:t>TensorFlow</a:t>
            </a:r>
            <a:r>
              <a:rPr lang="en-GB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TF from here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Designed and maintained by the AI team at Google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Free, open-source framework for machine learning, with a particular emphasis on deep learning with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 recommend spending some time on their website and Github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lvl="1"/>
            <a:r>
              <a:rPr lang="en-GB" dirty="0">
                <a:hlinkClick r:id="rId3"/>
              </a:rPr>
              <a:t>https://github.com/tensorflow/tensorflow</a:t>
            </a:r>
            <a:endParaRPr lang="en-GB" dirty="0"/>
          </a:p>
          <a:p>
            <a:endParaRPr lang="en-GB" dirty="0"/>
          </a:p>
          <a:p>
            <a:pPr lvl="1"/>
            <a:r>
              <a:rPr lang="en-GB" dirty="0">
                <a:hlinkClick r:id="rId4"/>
              </a:rPr>
              <a:t>https://www.tensorflow.org/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0647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6A2A40-C57E-034D-9ED6-76BE7B80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TensorFlow</a:t>
            </a:r>
          </a:p>
        </p:txBody>
      </p:sp>
      <p:pic>
        <p:nvPicPr>
          <p:cNvPr id="1026" name="Picture 2" descr="TensorFlow - Wikipedia">
            <a:extLst>
              <a:ext uri="{FF2B5EF4-FFF2-40B4-BE49-F238E27FC236}">
                <a16:creationId xmlns:a16="http://schemas.microsoft.com/office/drawing/2014/main" id="{59222F45-6F86-E045-99E3-F0E8C23A15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923" y="1977161"/>
            <a:ext cx="4210878" cy="350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07160-954C-F240-A675-38035852574D}"/>
              </a:ext>
            </a:extLst>
          </p:cNvPr>
          <p:cNvSpPr txBox="1"/>
          <p:nvPr/>
        </p:nvSpPr>
        <p:spPr>
          <a:xfrm>
            <a:off x="838200" y="1690688"/>
            <a:ext cx="53903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TF is a huge, highly sophisticated, complex, confusing, fast, efficient, and flexible framework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Models can be trained in Python and used in other languages for inferencing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Widely used in industry and research – it’s kind of a a big deal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It’s built upon two basic kinds of computational objects – </a:t>
            </a:r>
            <a:r>
              <a:rPr lang="en-GB" i="1" dirty="0"/>
              <a:t>tensors</a:t>
            </a:r>
            <a:r>
              <a:rPr lang="en-GB" dirty="0"/>
              <a:t> and </a:t>
            </a:r>
            <a:r>
              <a:rPr lang="en-GB" i="1" dirty="0"/>
              <a:t>computational graphs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1858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6A2A40-C57E-034D-9ED6-76BE7B80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computational graphs?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33C576-86C7-134D-A9B0-A03A1701D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293357" cy="4965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6EA0CF-D9F6-8D4E-91AC-A2710555230B}"/>
              </a:ext>
            </a:extLst>
          </p:cNvPr>
          <p:cNvSpPr txBox="1"/>
          <p:nvPr/>
        </p:nvSpPr>
        <p:spPr>
          <a:xfrm>
            <a:off x="838200" y="1690688"/>
            <a:ext cx="52222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 we are defining how data should </a:t>
            </a:r>
            <a:r>
              <a:rPr lang="en-GB" i="1" dirty="0"/>
              <a:t>flow </a:t>
            </a:r>
            <a:r>
              <a:rPr lang="en-GB" dirty="0"/>
              <a:t>through the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Models can be trained more efficiently through optimizing and eliminating redundancy and simplifying arithmetic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During back propagation, the computer doesn’t have to figure out what was performed at any given step – it can just check the graph!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So we get the added benefit of </a:t>
            </a:r>
            <a:r>
              <a:rPr lang="en-GB" i="1" dirty="0"/>
              <a:t>automatic differentiation of gradients</a:t>
            </a:r>
          </a:p>
        </p:txBody>
      </p:sp>
    </p:spTree>
    <p:extLst>
      <p:ext uri="{BB962C8B-B14F-4D97-AF65-F5344CB8AC3E}">
        <p14:creationId xmlns:p14="http://schemas.microsoft.com/office/powerpoint/2010/main" val="26539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58236B-BC77-5D44-A337-F78EBEA2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what is a tensor?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C4C910-52CF-E24E-B506-151703FB0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187" y="2222062"/>
            <a:ext cx="4882613" cy="24138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3BCD3A-01C1-7F43-9D9C-2B72C16DF3FA}"/>
              </a:ext>
            </a:extLst>
          </p:cNvPr>
          <p:cNvSpPr txBox="1"/>
          <p:nvPr/>
        </p:nvSpPr>
        <p:spPr>
          <a:xfrm>
            <a:off x="838199" y="1690686"/>
            <a:ext cx="48826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When we’ve been doing machine learning, we’ve been representing data and weights as </a:t>
            </a:r>
            <a:r>
              <a:rPr lang="en-GB" dirty="0" err="1"/>
              <a:t>numpy</a:t>
            </a:r>
            <a:r>
              <a:rPr lang="en-GB" dirty="0"/>
              <a:t> 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Mathematically, a 1D array is a </a:t>
            </a:r>
            <a:r>
              <a:rPr lang="en-GB" i="1" dirty="0"/>
              <a:t>vector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[1, 2, 3, 4, 5, 6]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2D array is a </a:t>
            </a:r>
            <a:r>
              <a:rPr lang="en-GB" i="1" dirty="0"/>
              <a:t>matrix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[[1 ,2],</a:t>
            </a:r>
          </a:p>
          <a:p>
            <a:pPr lvl="1"/>
            <a:r>
              <a:rPr lang="en-GB" dirty="0"/>
              <a:t>       [3, 4],</a:t>
            </a:r>
          </a:p>
          <a:p>
            <a:pPr lvl="1"/>
            <a:r>
              <a:rPr lang="en-GB" dirty="0"/>
              <a:t>       [5, 6]] </a:t>
            </a:r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our purposes </a:t>
            </a:r>
            <a:r>
              <a:rPr lang="en-GB" i="1" dirty="0"/>
              <a:t>a tensor is a generalization of matrices in N-dimensional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7427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CD825-B40C-E847-ADC3-A24B90F6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71BA6-9914-1142-A9E9-5EF5ED70D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8069"/>
            <a:ext cx="5065643" cy="42288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1. Introducing Visual Analytics</a:t>
            </a:r>
            <a:endParaRPr lang="en-GB" dirty="0">
              <a:cs typeface="Calibri"/>
            </a:endParaRPr>
          </a:p>
          <a:p>
            <a:r>
              <a:rPr lang="en-GB" dirty="0"/>
              <a:t>2. Basic image processing</a:t>
            </a:r>
            <a:endParaRPr lang="en-GB" dirty="0">
              <a:cs typeface="Calibri"/>
            </a:endParaRPr>
          </a:p>
          <a:p>
            <a:r>
              <a:rPr lang="en-GB" dirty="0"/>
              <a:t>3. More image processing</a:t>
            </a:r>
            <a:endParaRPr lang="en-GB" dirty="0">
              <a:cs typeface="Calibri"/>
            </a:endParaRPr>
          </a:p>
          <a:p>
            <a:r>
              <a:rPr lang="en-GB" dirty="0"/>
              <a:t>4. Convolutional kernels</a:t>
            </a:r>
            <a:endParaRPr lang="en-GB" dirty="0">
              <a:cs typeface="Calibri"/>
            </a:endParaRPr>
          </a:p>
          <a:p>
            <a:r>
              <a:rPr lang="en-GB" dirty="0"/>
              <a:t>5. Image classification 1</a:t>
            </a:r>
            <a:endParaRPr lang="en-GB" dirty="0">
              <a:cs typeface="Calibri"/>
            </a:endParaRPr>
          </a:p>
          <a:p>
            <a:r>
              <a:rPr lang="en-GB" dirty="0"/>
              <a:t>6. Image classification 2</a:t>
            </a:r>
            <a:endParaRPr lang="en-GB" dirty="0">
              <a:cs typeface="Calibri"/>
            </a:endParaRP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5A1B5A-288C-A147-A8E0-CB44031719CC}"/>
              </a:ext>
            </a:extLst>
          </p:cNvPr>
          <p:cNvSpPr txBox="1">
            <a:spLocks/>
          </p:cNvSpPr>
          <p:nvPr/>
        </p:nvSpPr>
        <p:spPr>
          <a:xfrm>
            <a:off x="6096000" y="1948069"/>
            <a:ext cx="5065643" cy="4228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D68B15-EA67-4048-87F9-A9C6982B5E69}"/>
              </a:ext>
            </a:extLst>
          </p:cNvPr>
          <p:cNvSpPr txBox="1">
            <a:spLocks/>
          </p:cNvSpPr>
          <p:nvPr/>
        </p:nvSpPr>
        <p:spPr>
          <a:xfrm>
            <a:off x="6095999" y="1948068"/>
            <a:ext cx="5065643" cy="42288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7. From shallow to deep learning</a:t>
            </a:r>
          </a:p>
          <a:p>
            <a:r>
              <a:rPr lang="en-GB" dirty="0"/>
              <a:t>8. Convolutional neural networks</a:t>
            </a:r>
          </a:p>
          <a:p>
            <a:r>
              <a:rPr lang="en-GB" dirty="0"/>
              <a:t>9. Pretrained CNNs and transfer learning</a:t>
            </a:r>
          </a:p>
          <a:p>
            <a:r>
              <a:rPr lang="en-GB" dirty="0"/>
              <a:t>10. Image embeddings</a:t>
            </a:r>
          </a:p>
          <a:p>
            <a:r>
              <a:rPr lang="en-GB" dirty="0"/>
              <a:t>11. Project presentations</a:t>
            </a:r>
          </a:p>
          <a:p>
            <a:r>
              <a:rPr lang="en-GB" dirty="0"/>
              <a:t>12. Text-to-image models</a:t>
            </a:r>
          </a:p>
          <a:p>
            <a:r>
              <a:rPr lang="en-GB" dirty="0"/>
              <a:t>13. Project development</a:t>
            </a:r>
          </a:p>
        </p:txBody>
      </p:sp>
    </p:spTree>
    <p:extLst>
      <p:ext uri="{BB962C8B-B14F-4D97-AF65-F5344CB8AC3E}">
        <p14:creationId xmlns:p14="http://schemas.microsoft.com/office/powerpoint/2010/main" val="645355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58236B-BC77-5D44-A337-F78EBEA2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old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BCD3A-01C1-7F43-9D9C-2B72C16DF3FA}"/>
              </a:ext>
            </a:extLst>
          </p:cNvPr>
          <p:cNvSpPr txBox="1"/>
          <p:nvPr/>
        </p:nvSpPr>
        <p:spPr>
          <a:xfrm>
            <a:off x="838199" y="1690686"/>
            <a:ext cx="48826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Think back to how a colour digital image is actually represented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It’s not a single 2D array of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Instead, it’s a ‘stack’ of 3 2D arrays, each of which corresponds to a different colour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this respect, a colour digital image is represented as a </a:t>
            </a:r>
            <a:r>
              <a:rPr lang="en-GB" i="1" dirty="0"/>
              <a:t>tensor of rank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principle, you already know what a tensor is - no need to overthink it!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7AE18-5FFD-9041-A436-9DA6FCBC4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55" y="1464294"/>
            <a:ext cx="46609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54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58236B-BC77-5D44-A337-F78EBEA2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Tensors and graphs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BCD3A-01C1-7F43-9D9C-2B72C16DF3FA}"/>
              </a:ext>
            </a:extLst>
          </p:cNvPr>
          <p:cNvSpPr txBox="1"/>
          <p:nvPr/>
        </p:nvSpPr>
        <p:spPr>
          <a:xfrm>
            <a:off x="838199" y="1690686"/>
            <a:ext cx="48826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TF enables you to build </a:t>
            </a:r>
            <a:r>
              <a:rPr lang="en-GB" i="1" dirty="0"/>
              <a:t>dataflow graphs</a:t>
            </a:r>
            <a:r>
              <a:rPr lang="en-GB" dirty="0"/>
              <a:t> and structures to define how data moves through a graph by taking inputs as </a:t>
            </a:r>
            <a:r>
              <a:rPr lang="en-GB" i="1" dirty="0"/>
              <a:t>tensors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It allows you to construct a flowchart of operations that can be performed on these tensors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the case of training neural networks, the various weights between layers are </a:t>
            </a:r>
            <a:r>
              <a:rPr lang="en-GB" i="1" dirty="0"/>
              <a:t>also</a:t>
            </a:r>
            <a:r>
              <a:rPr lang="en-GB" dirty="0"/>
              <a:t> now represented as tensors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will be immensely valuable when we look at </a:t>
            </a:r>
            <a:r>
              <a:rPr lang="en-GB" i="1" dirty="0"/>
              <a:t>convolutional neural networks </a:t>
            </a:r>
            <a:r>
              <a:rPr lang="en-GB" dirty="0"/>
              <a:t>for image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57C73-B694-894D-B86B-464A68F9F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191" y="2766218"/>
            <a:ext cx="549492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58236B-BC77-5D44-A337-F78EBEA2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159F55-A1CB-4D4E-9A8F-87458FDC2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TF is a powerful machine learning framework which is built upon the idea of computational graphs and tensors</a:t>
            </a:r>
          </a:p>
          <a:p>
            <a:pPr lvl="1"/>
            <a:r>
              <a:rPr lang="en-GB" dirty="0"/>
              <a:t>Computational graphs define the operations performed on units of data</a:t>
            </a:r>
          </a:p>
          <a:p>
            <a:pPr lvl="1"/>
            <a:r>
              <a:rPr lang="en-GB" dirty="0"/>
              <a:t>These units are tensors, which are generalizations of arrays in N-dimensions</a:t>
            </a:r>
          </a:p>
          <a:p>
            <a:pPr lvl="1"/>
            <a:endParaRPr lang="en-GB" dirty="0"/>
          </a:p>
          <a:p>
            <a:r>
              <a:rPr lang="en-GB" dirty="0"/>
              <a:t>TF allows us to efficiently train models during both the feed-forward and backpropagation phases</a:t>
            </a:r>
          </a:p>
          <a:p>
            <a:pPr lvl="1"/>
            <a:r>
              <a:rPr lang="en-GB" dirty="0"/>
              <a:t>Similarly the use of computational graphs allows models to scale efficiently</a:t>
            </a:r>
          </a:p>
          <a:p>
            <a:endParaRPr lang="en-GB" dirty="0"/>
          </a:p>
          <a:p>
            <a:r>
              <a:rPr lang="en-GB" dirty="0"/>
              <a:t>Thankfully, it all comes with a high-level API which makes it easy to train models</a:t>
            </a:r>
          </a:p>
          <a:p>
            <a:pPr lvl="1"/>
            <a:r>
              <a:rPr lang="en-GB" dirty="0"/>
              <a:t>This is what we’ll be doing in the code along session</a:t>
            </a:r>
          </a:p>
        </p:txBody>
      </p:sp>
    </p:spTree>
    <p:extLst>
      <p:ext uri="{BB962C8B-B14F-4D97-AF65-F5344CB8AC3E}">
        <p14:creationId xmlns:p14="http://schemas.microsoft.com/office/powerpoint/2010/main" val="2655904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64605-AEBD-1E44-8D66-6BB216283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7DAC9-BAFA-8543-BCF4-B9C21BF64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head over to </a:t>
            </a:r>
            <a:r>
              <a:rPr lang="en-GB" dirty="0" err="1"/>
              <a:t>UCloud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9584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3BE054-8167-B043-ADBA-CC8383F95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https://</a:t>
            </a:r>
            <a:r>
              <a:rPr lang="en-GB" dirty="0" err="1"/>
              <a:t>forms.office.com</a:t>
            </a:r>
            <a:r>
              <a:rPr lang="en-GB" dirty="0"/>
              <a:t>/e/3mAH9BHUxJ</a:t>
            </a:r>
          </a:p>
        </p:txBody>
      </p:sp>
      <p:pic>
        <p:nvPicPr>
          <p:cNvPr id="7" name="Content Placeholder 6" descr="Qr code&#10;&#10;Description automatically generated">
            <a:extLst>
              <a:ext uri="{FF2B5EF4-FFF2-40B4-BE49-F238E27FC236}">
                <a16:creationId xmlns:a16="http://schemas.microsoft.com/office/drawing/2014/main" id="{1E93D7D6-C42B-054E-B900-A630CF026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961177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2FF38-6BEA-C549-84D6-5B76EAE0A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5EA5-96D8-B842-BCEC-8606853F2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Catch up</a:t>
            </a:r>
          </a:p>
          <a:p>
            <a:endParaRPr lang="en-GB" dirty="0"/>
          </a:p>
          <a:p>
            <a:r>
              <a:rPr lang="en-GB" dirty="0"/>
              <a:t>1. Deep learning challenges</a:t>
            </a:r>
          </a:p>
          <a:p>
            <a:pPr lvl="1"/>
            <a:r>
              <a:rPr lang="en-GB" dirty="0"/>
              <a:t>Complexity in neural networks</a:t>
            </a:r>
          </a:p>
          <a:p>
            <a:pPr lvl="1"/>
            <a:r>
              <a:rPr lang="en-GB" dirty="0"/>
              <a:t>Backpropagation and vanishing gradients</a:t>
            </a:r>
          </a:p>
          <a:p>
            <a:pPr lvl="1"/>
            <a:r>
              <a:rPr lang="en-GB" dirty="0"/>
              <a:t>Activation functions</a:t>
            </a:r>
          </a:p>
          <a:p>
            <a:pPr lvl="1"/>
            <a:r>
              <a:rPr lang="en-GB" dirty="0"/>
              <a:t>Introducing TensorFlow</a:t>
            </a:r>
          </a:p>
          <a:p>
            <a:pPr lvl="1"/>
            <a:endParaRPr lang="en-GB" dirty="0"/>
          </a:p>
          <a:p>
            <a:r>
              <a:rPr lang="en-GB" dirty="0"/>
              <a:t>2. Code-along session</a:t>
            </a:r>
          </a:p>
          <a:p>
            <a:pPr lvl="1"/>
            <a:r>
              <a:rPr lang="en-GB" dirty="0"/>
              <a:t>A simple feed-forward neural network using TF</a:t>
            </a:r>
          </a:p>
          <a:p>
            <a:pPr lvl="1"/>
            <a:r>
              <a:rPr lang="en-GB" dirty="0"/>
              <a:t>No assignment this week</a:t>
            </a:r>
          </a:p>
        </p:txBody>
      </p:sp>
    </p:spTree>
    <p:extLst>
      <p:ext uri="{BB962C8B-B14F-4D97-AF65-F5344CB8AC3E}">
        <p14:creationId xmlns:p14="http://schemas.microsoft.com/office/powerpoint/2010/main" val="363118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815C-DE12-914E-BBC5-2A130A6F4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complexity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3A11A6D0-A06A-4E45-A588-62F822917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58536"/>
            <a:ext cx="5365319" cy="294092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1144F3-632C-E54A-B7F3-7B43541D12EF}"/>
              </a:ext>
            </a:extLst>
          </p:cNvPr>
          <p:cNvSpPr txBox="1"/>
          <p:nvPr/>
        </p:nvSpPr>
        <p:spPr>
          <a:xfrm>
            <a:off x="838200" y="1690688"/>
            <a:ext cx="49303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Last week we discussed the schematic outline of a feed forward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this example, every node in any given layer is connected to every node in the next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i="1" dirty="0"/>
              <a:t>fully-connected </a:t>
            </a:r>
            <a:r>
              <a:rPr lang="en-GB" dirty="0"/>
              <a:t>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full MNIST image data are 28*28 pixels = 784, meaning 784 input features + 1 bias feature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785 input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the shape of layer 1 is 256, that’s </a:t>
            </a:r>
            <a:r>
              <a:rPr lang="en-DK" b="1" dirty="0"/>
              <a:t>200,960 trainable parameters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60918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815C-DE12-914E-BBC5-2A130A6F4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complexity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3A11A6D0-A06A-4E45-A588-62F822917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58536"/>
            <a:ext cx="5365319" cy="294092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1144F3-632C-E54A-B7F3-7B43541D12EF}"/>
              </a:ext>
            </a:extLst>
          </p:cNvPr>
          <p:cNvSpPr txBox="1"/>
          <p:nvPr/>
        </p:nvSpPr>
        <p:spPr>
          <a:xfrm>
            <a:off x="838200" y="1690688"/>
            <a:ext cx="49303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Larger feature spaces result in a larger set of trainable parameters in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fully connected networks, the complexity can grow rapidly!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you think of one possible – and reasonably simple – way to solve this?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Think about some of the work we’ve already done in Lang + Visual Analytics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2653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815C-DE12-914E-BBC5-2A130A6F4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complexity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3A11A6D0-A06A-4E45-A588-62F822917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58536"/>
            <a:ext cx="5365319" cy="294092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1144F3-632C-E54A-B7F3-7B43541D12EF}"/>
              </a:ext>
            </a:extLst>
          </p:cNvPr>
          <p:cNvSpPr txBox="1"/>
          <p:nvPr/>
        </p:nvSpPr>
        <p:spPr>
          <a:xfrm>
            <a:off x="838200" y="1690688"/>
            <a:ext cx="49303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Larger feature spaces result in a larger set of trainable parameters in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fully connected networks, the complexity can grow rapidly!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you think of one possible – and reasonably simple – way to solve this?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Think about some of the work we’ve already done in Lang + Visual Analytics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Possible solution: </a:t>
            </a:r>
            <a:r>
              <a:rPr lang="en-GB" i="1" dirty="0"/>
              <a:t>reduce feature space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E.g. </a:t>
            </a:r>
            <a:r>
              <a:rPr lang="en-GB" i="1" dirty="0" err="1"/>
              <a:t>sklearn</a:t>
            </a:r>
            <a:r>
              <a:rPr lang="en-GB" dirty="0"/>
              <a:t> MNIST ‘digits’ data are only 8*8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layer 1 has 32 nodes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64*32 = 2,048 trainable parameters</a:t>
            </a:r>
          </a:p>
        </p:txBody>
      </p:sp>
    </p:spTree>
    <p:extLst>
      <p:ext uri="{BB962C8B-B14F-4D97-AF65-F5344CB8AC3E}">
        <p14:creationId xmlns:p14="http://schemas.microsoft.com/office/powerpoint/2010/main" val="148362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8A49-CA75-C345-B420-BBB0AEA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from mistakes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AAAF71-F153-B94F-B287-6485AFBE8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7402" y="1690686"/>
            <a:ext cx="5456398" cy="25658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10C1D4-D332-384D-A75A-88BA8F2E47B1}"/>
              </a:ext>
            </a:extLst>
          </p:cNvPr>
          <p:cNvSpPr txBox="1"/>
          <p:nvPr/>
        </p:nvSpPr>
        <p:spPr>
          <a:xfrm>
            <a:off x="838200" y="1690687"/>
            <a:ext cx="50592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second problem is a bit trickier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Think about how a logistic regression classifier ‘learned’ by trying to find the minimum of some loss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2036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8A49-CA75-C345-B420-BBB0AEA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from mistakes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AAAF71-F153-B94F-B287-6485AFBE8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7402" y="1690686"/>
            <a:ext cx="5456398" cy="25658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10C1D4-D332-384D-A75A-88BA8F2E47B1}"/>
              </a:ext>
            </a:extLst>
          </p:cNvPr>
          <p:cNvSpPr txBox="1"/>
          <p:nvPr/>
        </p:nvSpPr>
        <p:spPr>
          <a:xfrm>
            <a:off x="838200" y="1690687"/>
            <a:ext cx="50592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second problem is a bit trickier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Think about how a logistic regression classifier ‘learned’ by trying to find the minimum of some loss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It did this by calculating the gradient of the slope of the loss function and used that to figure out how to tweak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This can be optimised using </a:t>
            </a:r>
            <a:r>
              <a:rPr lang="en-GB" i="1" dirty="0"/>
              <a:t>stochastic gradient descent (SGD)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does this relate to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3255122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8A49-CA75-C345-B420-BBB0AEA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from mistakes</a:t>
            </a:r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6F3F7986-B73D-6E4F-8F61-04A1C65AD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5193" y="2565693"/>
            <a:ext cx="4298607" cy="26101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4FED17-4342-C545-BA13-331923515162}"/>
              </a:ext>
            </a:extLst>
          </p:cNvPr>
          <p:cNvSpPr txBox="1"/>
          <p:nvPr/>
        </p:nvSpPr>
        <p:spPr>
          <a:xfrm>
            <a:off x="838200" y="1747129"/>
            <a:ext cx="5257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Remember there is a fundamental analogy between a logistic regression classifier and single neuron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fully-connected, feed-forward neural network using a sigmoid activation function for each neuron is just a really just bunch of logistic regression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Neural networks </a:t>
            </a:r>
            <a:r>
              <a:rPr lang="en-GB" i="1" dirty="0"/>
              <a:t>learn</a:t>
            </a:r>
            <a:r>
              <a:rPr lang="en-GB" dirty="0"/>
              <a:t> in a similar way by calculating gradients of loss functions at each node across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These are then sent back through the network through a process known as </a:t>
            </a:r>
            <a:r>
              <a:rPr lang="en-GB" i="1" dirty="0"/>
              <a:t>backpropagation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3318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1462</Words>
  <Application>Microsoft Macintosh PowerPoint</Application>
  <PresentationFormat>Widescreen</PresentationFormat>
  <Paragraphs>211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Visual Analytics</vt:lpstr>
      <vt:lpstr>Course outline</vt:lpstr>
      <vt:lpstr>Plan for today</vt:lpstr>
      <vt:lpstr>Model complexity</vt:lpstr>
      <vt:lpstr>Model complexity</vt:lpstr>
      <vt:lpstr>Model complexity</vt:lpstr>
      <vt:lpstr>Learning from mistakes</vt:lpstr>
      <vt:lpstr>Learning from mistakes</vt:lpstr>
      <vt:lpstr>Learning from mistakes</vt:lpstr>
      <vt:lpstr>Backpropagation</vt:lpstr>
      <vt:lpstr>Back to the logistic function</vt:lpstr>
      <vt:lpstr>Vanishing gradients</vt:lpstr>
      <vt:lpstr>Activation functions</vt:lpstr>
      <vt:lpstr>Summary</vt:lpstr>
      <vt:lpstr>Break</vt:lpstr>
      <vt:lpstr>Introducing TensorFlow</vt:lpstr>
      <vt:lpstr>Introducing TensorFlow</vt:lpstr>
      <vt:lpstr>Why use computational graphs?</vt:lpstr>
      <vt:lpstr>But what is a tensor?</vt:lpstr>
      <vt:lpstr>An old example</vt:lpstr>
      <vt:lpstr>Tensors and graphs</vt:lpstr>
      <vt:lpstr>Summary</vt:lpstr>
      <vt:lpstr>Break</vt:lpstr>
      <vt:lpstr>https://forms.office.com/e/3mAH9BHUxJ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Analytics</dc:title>
  <dc:creator>Ross Deans Kristensen-McLachlan</dc:creator>
  <cp:lastModifiedBy>Ross Deans Kristensen-McLachlan</cp:lastModifiedBy>
  <cp:revision>18</cp:revision>
  <dcterms:created xsi:type="dcterms:W3CDTF">2021-03-25T09:17:27Z</dcterms:created>
  <dcterms:modified xsi:type="dcterms:W3CDTF">2023-03-17T09:32:50Z</dcterms:modified>
</cp:coreProperties>
</file>